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</p:sldMasterIdLst>
  <p:notesMasterIdLst>
    <p:notesMasterId r:id="rId27"/>
  </p:notesMasterIdLst>
  <p:sldIdLst>
    <p:sldId id="256" r:id="rId5"/>
    <p:sldId id="259" r:id="rId6"/>
    <p:sldId id="284" r:id="rId7"/>
    <p:sldId id="276" r:id="rId8"/>
    <p:sldId id="277" r:id="rId9"/>
    <p:sldId id="278" r:id="rId10"/>
    <p:sldId id="281" r:id="rId11"/>
    <p:sldId id="279" r:id="rId12"/>
    <p:sldId id="280" r:id="rId13"/>
    <p:sldId id="282" r:id="rId14"/>
    <p:sldId id="288" r:id="rId15"/>
    <p:sldId id="285" r:id="rId16"/>
    <p:sldId id="292" r:id="rId17"/>
    <p:sldId id="291" r:id="rId18"/>
    <p:sldId id="290" r:id="rId19"/>
    <p:sldId id="293" r:id="rId20"/>
    <p:sldId id="294" r:id="rId21"/>
    <p:sldId id="261" r:id="rId22"/>
    <p:sldId id="289" r:id="rId23"/>
    <p:sldId id="265" r:id="rId24"/>
    <p:sldId id="275" r:id="rId25"/>
    <p:sldId id="263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-Claire DANNER" initials="MD" lastIdx="1" clrIdx="0">
    <p:extLst>
      <p:ext uri="{19B8F6BF-5375-455C-9EA6-DF929625EA0E}">
        <p15:presenceInfo xmlns:p15="http://schemas.microsoft.com/office/powerpoint/2012/main" userId="Marie-Claire DAN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7473"/>
    <a:srgbClr val="4A928F"/>
    <a:srgbClr val="70A6A4"/>
    <a:srgbClr val="E4E7E0"/>
    <a:srgbClr val="D05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6327"/>
  </p:normalViewPr>
  <p:slideViewPr>
    <p:cSldViewPr snapToGrid="0" snapToObjects="1">
      <p:cViewPr varScale="1">
        <p:scale>
          <a:sx n="90" d="100"/>
          <a:sy n="90" d="100"/>
        </p:scale>
        <p:origin x="6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E33B6-C3B0-484D-920E-3B8AF3BB73BE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8985E-7284-456E-B9B4-8EAE324E8C4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44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1003-D47E-E749-A638-211CFE363B4D}" type="datetimeFigureOut">
              <a:rPr lang="fr-FR" smtClean="0"/>
              <a:t>30/09/2022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599C-A0CC-F54D-8D27-0E39F0F3216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6241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1003-D47E-E749-A638-211CFE363B4D}" type="datetimeFigureOut">
              <a:rPr lang="fr-FR" smtClean="0"/>
              <a:t>30/09/2022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599C-A0CC-F54D-8D27-0E39F0F3216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8174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1003-D47E-E749-A638-211CFE363B4D}" type="datetimeFigureOut">
              <a:rPr lang="fr-FR" smtClean="0"/>
              <a:t>30/09/2022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599C-A0CC-F54D-8D27-0E39F0F3216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88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1003-D47E-E749-A638-211CFE363B4D}" type="datetimeFigureOut">
              <a:rPr lang="fr-FR" smtClean="0"/>
              <a:t>30/09/2022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599C-A0CC-F54D-8D27-0E39F0F3216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561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1003-D47E-E749-A638-211CFE363B4D}" type="datetimeFigureOut">
              <a:rPr lang="fr-FR" smtClean="0"/>
              <a:t>30/09/2022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599C-A0CC-F54D-8D27-0E39F0F3216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822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1003-D47E-E749-A638-211CFE363B4D}" type="datetimeFigureOut">
              <a:rPr lang="fr-FR" smtClean="0"/>
              <a:t>30/09/2022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599C-A0CC-F54D-8D27-0E39F0F3216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65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1003-D47E-E749-A638-211CFE363B4D}" type="datetimeFigureOut">
              <a:rPr lang="fr-FR" smtClean="0"/>
              <a:t>30/09/2022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599C-A0CC-F54D-8D27-0E39F0F3216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6046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1003-D47E-E749-A638-211CFE363B4D}" type="datetimeFigureOut">
              <a:rPr lang="fr-FR" smtClean="0"/>
              <a:t>30/09/2022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599C-A0CC-F54D-8D27-0E39F0F3216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059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1003-D47E-E749-A638-211CFE363B4D}" type="datetimeFigureOut">
              <a:rPr lang="fr-FR" smtClean="0"/>
              <a:t>30/09/2022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599C-A0CC-F54D-8D27-0E39F0F3216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488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1003-D47E-E749-A638-211CFE363B4D}" type="datetimeFigureOut">
              <a:rPr lang="fr-FR" smtClean="0"/>
              <a:t>30/09/2022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599C-A0CC-F54D-8D27-0E39F0F3216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1854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1003-D47E-E749-A638-211CFE363B4D}" type="datetimeFigureOut">
              <a:rPr lang="fr-FR" smtClean="0"/>
              <a:t>30/09/2022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599C-A0CC-F54D-8D27-0E39F0F3216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3965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41003-D47E-E749-A638-211CFE363B4D}" type="datetimeFigureOut">
              <a:rPr lang="fr-FR" smtClean="0"/>
              <a:t>30/09/2022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A599C-A0CC-F54D-8D27-0E39F0F3216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775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627FF4E1-CD8F-2B4F-241A-1DBDD72A8B89}"/>
              </a:ext>
            </a:extLst>
          </p:cNvPr>
          <p:cNvSpPr txBox="1"/>
          <p:nvPr/>
        </p:nvSpPr>
        <p:spPr>
          <a:xfrm>
            <a:off x="762784" y="2366603"/>
            <a:ext cx="6530019" cy="20980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fr-FR" sz="2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fr-FR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Report on the </a:t>
            </a:r>
          </a:p>
          <a:p>
            <a:pPr>
              <a:lnSpc>
                <a:spcPts val="2800"/>
              </a:lnSpc>
            </a:pPr>
            <a:r>
              <a:rPr lang="fr-FR" sz="2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fr-FR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 of Wild </a:t>
            </a:r>
            <a:r>
              <a:rPr lang="fr-FR" sz="2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Species</a:t>
            </a:r>
            <a:endParaRPr lang="fr-FR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00"/>
              </a:lnSpc>
            </a:pPr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fr-FR" sz="1400" b="1" dirty="0" err="1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www.ipbes.net</a:t>
            </a:r>
            <a:endParaRPr lang="fr-FR" sz="1400" b="1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Intergovernmental</a:t>
            </a:r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Science-Policy Platform</a:t>
            </a:r>
          </a:p>
          <a:p>
            <a:pPr>
              <a:lnSpc>
                <a:spcPts val="1400"/>
              </a:lnSpc>
            </a:pPr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fr-FR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Biodiversity</a:t>
            </a:r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fr-FR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Ecosystem</a:t>
            </a:r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Services</a:t>
            </a:r>
          </a:p>
          <a:p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5A0AB1B-59F5-FBDC-E3F9-B74C89BA4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153" y="4553483"/>
            <a:ext cx="2921000" cy="5207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6EAC9BE-93EC-12EA-B2AC-EF0C2913F720}"/>
              </a:ext>
            </a:extLst>
          </p:cNvPr>
          <p:cNvSpPr txBox="1"/>
          <p:nvPr/>
        </p:nvSpPr>
        <p:spPr>
          <a:xfrm>
            <a:off x="762784" y="4640326"/>
            <a:ext cx="38057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37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FR" sz="1600" b="1" dirty="0" err="1">
                <a:solidFill>
                  <a:srgbClr val="037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SustainableUse</a:t>
            </a:r>
            <a:r>
              <a:rPr lang="fr-FR" sz="1600" b="1" dirty="0">
                <a:solidFill>
                  <a:srgbClr val="037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>
                <a:solidFill>
                  <a:srgbClr val="037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endParaRPr lang="fr-FR" sz="1600" b="1" dirty="0">
              <a:solidFill>
                <a:srgbClr val="037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734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1728956-1EAE-3846-BCD9-A73A00561A32}"/>
              </a:ext>
            </a:extLst>
          </p:cNvPr>
          <p:cNvSpPr txBox="1">
            <a:spLocks/>
          </p:cNvSpPr>
          <p:nvPr/>
        </p:nvSpPr>
        <p:spPr>
          <a:xfrm>
            <a:off x="85059" y="489921"/>
            <a:ext cx="8910084" cy="494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rgbClr val="41510D"/>
                </a:solidFill>
                <a:latin typeface="Arial"/>
                <a:ea typeface="+mj-ea"/>
                <a:cs typeface="Calibri (Headings)"/>
              </a:defRPr>
            </a:lvl1pPr>
          </a:lstStyle>
          <a:p>
            <a:pPr algn="ctr"/>
            <a:r>
              <a:rPr lang="fr-FR" sz="2400" dirty="0">
                <a:solidFill>
                  <a:srgbClr val="4A928F"/>
                </a:solidFill>
                <a:cs typeface="Arial"/>
              </a:rPr>
              <a:t>Identifies</a:t>
            </a:r>
            <a:r>
              <a:rPr lang="hr-HR" sz="2400" dirty="0">
                <a:solidFill>
                  <a:srgbClr val="4A928F"/>
                </a:solidFill>
                <a:cs typeface="Arial"/>
              </a:rPr>
              <a:t> </a:t>
            </a:r>
            <a:r>
              <a:rPr lang="fr-FR" sz="2400" dirty="0" smtClean="0">
                <a:solidFill>
                  <a:srgbClr val="4A928F"/>
                </a:solidFill>
                <a:cs typeface="Arial"/>
              </a:rPr>
              <a:t>7 key </a:t>
            </a:r>
            <a:r>
              <a:rPr lang="fr-FR" sz="2400" dirty="0" err="1" smtClean="0">
                <a:solidFill>
                  <a:srgbClr val="4A928F"/>
                </a:solidFill>
                <a:cs typeface="Arial"/>
              </a:rPr>
              <a:t>elements</a:t>
            </a:r>
            <a:r>
              <a:rPr lang="fr-FR" sz="2400" dirty="0" smtClean="0">
                <a:solidFill>
                  <a:srgbClr val="4A928F"/>
                </a:solidFill>
                <a:cs typeface="Arial"/>
              </a:rPr>
              <a:t> &amp; </a:t>
            </a:r>
            <a:r>
              <a:rPr lang="hr-HR" sz="2400" dirty="0" smtClean="0">
                <a:solidFill>
                  <a:srgbClr val="4A928F"/>
                </a:solidFill>
                <a:cs typeface="Arial"/>
              </a:rPr>
              <a:t>policy options</a:t>
            </a:r>
            <a:r>
              <a:rPr lang="fr-FR" sz="2400" dirty="0" smtClean="0">
                <a:solidFill>
                  <a:srgbClr val="4A928F"/>
                </a:solidFill>
                <a:cs typeface="Arial"/>
              </a:rPr>
              <a:t> </a:t>
            </a:r>
          </a:p>
          <a:p>
            <a:pPr algn="ctr"/>
            <a:r>
              <a:rPr lang="fr-FR" sz="2400" dirty="0" smtClean="0">
                <a:solidFill>
                  <a:srgbClr val="4A928F"/>
                </a:solidFill>
                <a:cs typeface="Arial"/>
              </a:rPr>
              <a:t>to </a:t>
            </a:r>
            <a:r>
              <a:rPr lang="fr-FR" sz="2400" dirty="0" err="1" smtClean="0">
                <a:solidFill>
                  <a:srgbClr val="4A928F"/>
                </a:solidFill>
                <a:cs typeface="Arial"/>
              </a:rPr>
              <a:t>strenghten</a:t>
            </a:r>
            <a:r>
              <a:rPr lang="fr-FR" sz="2400" dirty="0" smtClean="0">
                <a:solidFill>
                  <a:srgbClr val="4A928F"/>
                </a:solidFill>
                <a:cs typeface="Arial"/>
              </a:rPr>
              <a:t> </a:t>
            </a:r>
            <a:r>
              <a:rPr lang="fr-FR" sz="2400" dirty="0" err="1" smtClean="0">
                <a:solidFill>
                  <a:srgbClr val="4A928F"/>
                </a:solidFill>
                <a:cs typeface="Arial"/>
              </a:rPr>
              <a:t>sustainable</a:t>
            </a:r>
            <a:r>
              <a:rPr lang="fr-FR" sz="2400" dirty="0" smtClean="0">
                <a:solidFill>
                  <a:srgbClr val="4A928F"/>
                </a:solidFill>
                <a:cs typeface="Arial"/>
              </a:rPr>
              <a:t> use of </a:t>
            </a:r>
            <a:r>
              <a:rPr lang="fr-FR" sz="2400" dirty="0" err="1" smtClean="0">
                <a:solidFill>
                  <a:srgbClr val="4A928F"/>
                </a:solidFill>
                <a:cs typeface="Arial"/>
              </a:rPr>
              <a:t>wild</a:t>
            </a:r>
            <a:r>
              <a:rPr lang="fr-FR" sz="2400" dirty="0" smtClean="0">
                <a:solidFill>
                  <a:srgbClr val="4A928F"/>
                </a:solidFill>
                <a:cs typeface="Arial"/>
              </a:rPr>
              <a:t> </a:t>
            </a:r>
            <a:r>
              <a:rPr lang="fr-FR" sz="2400" dirty="0" err="1" smtClean="0">
                <a:solidFill>
                  <a:srgbClr val="4A928F"/>
                </a:solidFill>
                <a:cs typeface="Arial"/>
              </a:rPr>
              <a:t>species</a:t>
            </a:r>
            <a:endParaRPr lang="fr-FR" sz="2400" dirty="0">
              <a:solidFill>
                <a:srgbClr val="4A928F"/>
              </a:solidFill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9528" y="1675184"/>
            <a:ext cx="8023977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r>
              <a:rPr lang="en-US" sz="2000" b="1" dirty="0" smtClean="0">
                <a:solidFill>
                  <a:srgbClr val="4A9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inclusive </a:t>
            </a:r>
            <a:r>
              <a:rPr lang="en-US" sz="2000" b="1" dirty="0">
                <a:solidFill>
                  <a:srgbClr val="4A9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participatory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decision-making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Recognize and support </a:t>
            </a:r>
            <a:r>
              <a:rPr lang="en-US" sz="2000" b="1" dirty="0">
                <a:solidFill>
                  <a:srgbClr val="4A9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forms of knowledge </a:t>
            </a:r>
            <a:endParaRPr lang="en-US" sz="2000" b="1" dirty="0" smtClean="0">
              <a:solidFill>
                <a:srgbClr val="4A92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lang="en-US" sz="2000" b="1" dirty="0" smtClean="0">
                <a:solidFill>
                  <a:srgbClr val="4A9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4A9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 and equitable distribution of costs and benefits </a:t>
            </a:r>
            <a:endParaRPr lang="en-US" sz="2000" b="1" dirty="0" smtClean="0">
              <a:solidFill>
                <a:srgbClr val="4A92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Tailor policies to</a:t>
            </a:r>
            <a:r>
              <a:rPr lang="en-US" sz="2000" b="1" dirty="0" smtClean="0">
                <a:solidFill>
                  <a:srgbClr val="4A9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specific context </a:t>
            </a: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rgbClr val="4A9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wild species and practices</a:t>
            </a:r>
            <a:endParaRPr lang="en-US" sz="2000" dirty="0" smtClean="0">
              <a:solidFill>
                <a:srgbClr val="4A92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rgbClr val="4A9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 policies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 international, national, regional and local levels</a:t>
            </a:r>
            <a:endParaRPr lang="en-US" sz="2000" b="1" dirty="0" smtClean="0">
              <a:solidFill>
                <a:srgbClr val="4A92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US" sz="2000" b="1" dirty="0" smtClean="0">
                <a:solidFill>
                  <a:srgbClr val="4A9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robust institutions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including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customary institutions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670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609375F-EED4-CA5A-B21F-92B851D8BDB8}"/>
              </a:ext>
            </a:extLst>
          </p:cNvPr>
          <p:cNvSpPr txBox="1">
            <a:spLocks/>
          </p:cNvSpPr>
          <p:nvPr/>
        </p:nvSpPr>
        <p:spPr>
          <a:xfrm>
            <a:off x="-350661" y="3225800"/>
            <a:ext cx="1878496" cy="12525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1"/>
                </a:solidFill>
                <a:latin typeface="Arial"/>
              </a:defRPr>
            </a:lvl1pPr>
          </a:lstStyle>
          <a:p>
            <a:pPr algn="r">
              <a:spcBef>
                <a:spcPct val="0"/>
              </a:spcBef>
              <a:defRPr/>
            </a:pPr>
            <a:r>
              <a:rPr lang="en-US" sz="9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r>
              <a:rPr lang="en-US" sz="9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lang="en-US" sz="96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78562D9-6B9B-F3B7-F129-CF980338A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798" y="3747478"/>
            <a:ext cx="6928833" cy="898910"/>
          </a:xfrm>
        </p:spPr>
        <p:txBody>
          <a:bodyPr anchor="t"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Helvetica LT Std" pitchFamily="2" charset="0"/>
              </a:rPr>
              <a:t>The summary for policymakers</a:t>
            </a:r>
            <a:endParaRPr lang="en-US" sz="3200" b="1" dirty="0">
              <a:solidFill>
                <a:schemeClr val="bg1"/>
              </a:solidFill>
              <a:latin typeface="Helvetica LT Std" pitchFamily="2" charset="0"/>
            </a:endParaRPr>
          </a:p>
        </p:txBody>
      </p:sp>
      <p:pic>
        <p:nvPicPr>
          <p:cNvPr id="5" name="Image 4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0C74DE85-231E-BE44-82D8-12E2AC65E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300" y="0"/>
            <a:ext cx="54737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48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A4BF37-C88D-FE43-9DF4-B6CDB578A5C3}"/>
              </a:ext>
            </a:extLst>
          </p:cNvPr>
          <p:cNvSpPr txBox="1">
            <a:spLocks/>
          </p:cNvSpPr>
          <p:nvPr/>
        </p:nvSpPr>
        <p:spPr>
          <a:xfrm>
            <a:off x="715925" y="479962"/>
            <a:ext cx="7846828" cy="43897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1700" lvl="1" indent="-342900">
              <a:spcAft>
                <a:spcPts val="600"/>
              </a:spcAft>
              <a:buSzPts val="2000"/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Policy relevant key messages</a:t>
            </a:r>
          </a:p>
          <a:p>
            <a:pPr marL="901700" lvl="1" indent="-342900">
              <a:spcAft>
                <a:spcPts val="600"/>
              </a:spcAft>
              <a:buSzPts val="2000"/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  <a:p>
            <a:pPr marL="558800" lvl="1">
              <a:spcAft>
                <a:spcPts val="600"/>
              </a:spcAft>
              <a:buSzPts val="2000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2" lvl="0" algn="l">
              <a:spcAft>
                <a:spcPts val="600"/>
              </a:spcAft>
              <a:buSzPct val="100000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sections: 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indent="-457200" algn="l">
              <a:spcAft>
                <a:spcPts val="600"/>
              </a:spcAft>
              <a:buClr>
                <a:schemeClr val="tx1"/>
              </a:buClr>
              <a:buSzPts val="2000"/>
              <a:buFont typeface="+mj-lt"/>
              <a:buAutoNum type="alphaUcPeriod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Sustainable use of wild species is critical for people and nature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indent="-457200" algn="l">
              <a:spcAft>
                <a:spcPts val="600"/>
              </a:spcAft>
              <a:buClr>
                <a:schemeClr val="tx1"/>
              </a:buClr>
              <a:buSzPts val="2000"/>
              <a:buFont typeface="+mj-lt"/>
              <a:buAutoNum type="alphaUcPeriod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and trends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use of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species</a:t>
            </a:r>
          </a:p>
          <a:p>
            <a:pPr marL="1028700" indent="-457200" algn="l">
              <a:spcAft>
                <a:spcPts val="600"/>
              </a:spcAft>
              <a:buClr>
                <a:schemeClr val="tx1"/>
              </a:buClr>
              <a:buSzPts val="2000"/>
              <a:buFont typeface="+mj-lt"/>
              <a:buAutoNum type="alphaUcPeriod"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elements and conditions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use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wild species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indent="-457200" algn="l">
              <a:spcAft>
                <a:spcPts val="600"/>
              </a:spcAft>
              <a:buClr>
                <a:schemeClr val="tx1"/>
              </a:buClr>
              <a:buSzPts val="2000"/>
              <a:buFont typeface="+mj-lt"/>
              <a:buAutoNum type="alphaUcPeriod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 and levers to promote sustainable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and enhance the sustainability of the use of wild species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dynamic future 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660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A4BF37-C88D-FE43-9DF4-B6CDB578A5C3}"/>
              </a:ext>
            </a:extLst>
          </p:cNvPr>
          <p:cNvSpPr txBox="1">
            <a:spLocks/>
          </p:cNvSpPr>
          <p:nvPr/>
        </p:nvSpPr>
        <p:spPr>
          <a:xfrm>
            <a:off x="886045" y="1536129"/>
            <a:ext cx="7846828" cy="336980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4675" lvl="0" indent="-574675" algn="l">
              <a:spcAft>
                <a:spcPts val="1200"/>
              </a:spcAft>
              <a:buSzPts val="2100"/>
            </a:pPr>
            <a:r>
              <a:rPr lang="en-GB" sz="2000" b="1" dirty="0" smtClean="0">
                <a:solidFill>
                  <a:srgbClr val="037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A.1</a:t>
            </a:r>
            <a:r>
              <a:rPr lang="en-GB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Billions </a:t>
            </a: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people in all regions of the world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rely on and benefit from the use of wild species for food, medicine, energy, income and many other purposes.</a:t>
            </a:r>
          </a:p>
          <a:p>
            <a:pPr marL="574675" lvl="0" indent="-574675" algn="l">
              <a:spcAft>
                <a:spcPts val="1200"/>
              </a:spcAft>
              <a:buSzPts val="2100"/>
            </a:pPr>
            <a:r>
              <a:rPr lang="en-GB" sz="2000" b="1" dirty="0">
                <a:solidFill>
                  <a:srgbClr val="037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A.2</a:t>
            </a:r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wild species is central to the </a:t>
            </a: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identity and existence of many IPLCs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4675" lvl="0" indent="-574675" algn="l">
              <a:spcAft>
                <a:spcPts val="1200"/>
              </a:spcAft>
              <a:buSzPts val="2100"/>
            </a:pPr>
            <a:r>
              <a:rPr lang="en-GB" sz="2000" b="1" dirty="0">
                <a:solidFill>
                  <a:srgbClr val="037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A.3</a:t>
            </a:r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 of the use of wild species, including inter alia by promoting the sustainable use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halting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overexploitation, is </a:t>
            </a: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to reverse the global trend in biodiversity decline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2878" y="415964"/>
            <a:ext cx="7673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n-GB" sz="2000" b="1" dirty="0">
                <a:solidFill>
                  <a:srgbClr val="03747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Key messages </a:t>
            </a:r>
            <a:r>
              <a:rPr lang="en-GB" sz="2000" b="1" dirty="0" smtClean="0">
                <a:solidFill>
                  <a:srgbClr val="03747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- Sustainable </a:t>
            </a:r>
            <a:r>
              <a:rPr lang="en-GB" sz="2000" b="1" dirty="0">
                <a:solidFill>
                  <a:srgbClr val="03747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use of wild species is critical for people and nature</a:t>
            </a:r>
            <a:endParaRPr lang="en-GB" sz="2000" b="1" dirty="0">
              <a:solidFill>
                <a:srgbClr val="037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439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A4BF37-C88D-FE43-9DF4-B6CDB578A5C3}"/>
              </a:ext>
            </a:extLst>
          </p:cNvPr>
          <p:cNvSpPr txBox="1">
            <a:spLocks/>
          </p:cNvSpPr>
          <p:nvPr/>
        </p:nvSpPr>
        <p:spPr>
          <a:xfrm>
            <a:off x="744278" y="1812577"/>
            <a:ext cx="7846828" cy="278069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8325" indent="-568325" algn="l">
              <a:spcAft>
                <a:spcPts val="600"/>
              </a:spcAft>
              <a:buSzPts val="2100"/>
            </a:pPr>
            <a:r>
              <a:rPr lang="en-GB" sz="2000" b="1" dirty="0">
                <a:solidFill>
                  <a:srgbClr val="037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B.1</a:t>
            </a:r>
            <a:r>
              <a:rPr lang="en-GB" sz="2000" b="1" dirty="0">
                <a:solidFill>
                  <a:srgbClr val="D05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and trends in the uses of wild species </a:t>
            </a: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vary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depending on types and scales of use, and </a:t>
            </a: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ecological contexts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68325" lvl="0" indent="-568325" algn="l">
              <a:spcAft>
                <a:spcPts val="600"/>
              </a:spcAft>
              <a:buSzPts val="2100"/>
            </a:pPr>
            <a:r>
              <a:rPr lang="en-GB" sz="2000" b="1" dirty="0">
                <a:solidFill>
                  <a:srgbClr val="037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B.2 </a:t>
            </a:r>
            <a:r>
              <a:rPr lang="en-GB" sz="2000" b="1" dirty="0">
                <a:solidFill>
                  <a:srgbClr val="D05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sustainability of the use of wild species is influenced </a:t>
            </a: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negatively or positively by multiple drivers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68325" lvl="0" indent="-568325" algn="l">
              <a:spcAft>
                <a:spcPts val="600"/>
              </a:spcAft>
              <a:buSzPts val="2100"/>
            </a:pPr>
            <a:r>
              <a:rPr lang="en-GB" sz="2000" b="1" dirty="0">
                <a:solidFill>
                  <a:srgbClr val="037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B.3</a:t>
            </a:r>
            <a:r>
              <a:rPr lang="en-GB" sz="2000" dirty="0">
                <a:solidFill>
                  <a:srgbClr val="037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D05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elements of sustainable use have been identified in relevant international and regional standards, agreements and certification schemes but </a:t>
            </a: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indicators are incomplete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most notably for social components.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8083" y="520041"/>
            <a:ext cx="7673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>
              <a:spcAft>
                <a:spcPts val="600"/>
              </a:spcAft>
              <a:buClr>
                <a:schemeClr val="tx1"/>
              </a:buClr>
              <a:buSzPts val="2000"/>
            </a:pPr>
            <a:r>
              <a:rPr lang="en-GB" sz="2000" b="1" dirty="0">
                <a:solidFill>
                  <a:srgbClr val="03747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Key messages </a:t>
            </a:r>
            <a:r>
              <a:rPr lang="en-GB" sz="2000" b="1" dirty="0" smtClean="0">
                <a:solidFill>
                  <a:srgbClr val="03747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 - </a:t>
            </a:r>
            <a:r>
              <a:rPr lang="en-GB" sz="2000" b="1" dirty="0" smtClean="0">
                <a:solidFill>
                  <a:srgbClr val="037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</a:t>
            </a:r>
            <a:r>
              <a:rPr lang="en-GB" sz="2000" b="1" dirty="0">
                <a:solidFill>
                  <a:srgbClr val="037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trends in the use of wild species</a:t>
            </a:r>
          </a:p>
        </p:txBody>
      </p:sp>
    </p:spTree>
    <p:extLst>
      <p:ext uri="{BB962C8B-B14F-4D97-AF65-F5344CB8AC3E}">
        <p14:creationId xmlns:p14="http://schemas.microsoft.com/office/powerpoint/2010/main" val="1467598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A4BF37-C88D-FE43-9DF4-B6CDB578A5C3}"/>
              </a:ext>
            </a:extLst>
          </p:cNvPr>
          <p:cNvSpPr txBox="1">
            <a:spLocks/>
          </p:cNvSpPr>
          <p:nvPr/>
        </p:nvSpPr>
        <p:spPr>
          <a:xfrm>
            <a:off x="744278" y="1394362"/>
            <a:ext cx="7846828" cy="336980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8325" lvl="0" indent="-457200" algn="l">
              <a:spcAft>
                <a:spcPts val="1200"/>
              </a:spcAft>
              <a:buSzPts val="2100"/>
            </a:pPr>
            <a:r>
              <a:rPr lang="en-GB" sz="2000" b="1" dirty="0">
                <a:solidFill>
                  <a:srgbClr val="037473"/>
                </a:solidFill>
              </a:rPr>
              <a:t>C.1  </a:t>
            </a:r>
            <a:r>
              <a:rPr lang="en-GB" sz="2000" dirty="0">
                <a:solidFill>
                  <a:schemeClr val="tx1"/>
                </a:solidFill>
              </a:rPr>
              <a:t>Policy instruments and tools are most successful when </a:t>
            </a:r>
            <a:r>
              <a:rPr lang="en-GB" sz="2000" b="1" dirty="0">
                <a:solidFill>
                  <a:schemeClr val="tx1"/>
                </a:solidFill>
              </a:rPr>
              <a:t>tailored to the social and ecological contexts </a:t>
            </a:r>
            <a:r>
              <a:rPr lang="en-GB" sz="2000" dirty="0">
                <a:solidFill>
                  <a:schemeClr val="tx1"/>
                </a:solidFill>
              </a:rPr>
              <a:t>and when they support </a:t>
            </a:r>
            <a:r>
              <a:rPr lang="en-GB" sz="2000" b="1" dirty="0">
                <a:solidFill>
                  <a:schemeClr val="tx1"/>
                </a:solidFill>
              </a:rPr>
              <a:t>fairness, rights and equity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  <a:p>
            <a:pPr marL="568325" lvl="0" indent="-457200" algn="l">
              <a:spcAft>
                <a:spcPts val="1200"/>
              </a:spcAft>
              <a:buSzPts val="2100"/>
            </a:pPr>
            <a:r>
              <a:rPr lang="en-GB" sz="2000" b="1" dirty="0">
                <a:solidFill>
                  <a:srgbClr val="037473"/>
                </a:solidFill>
              </a:rPr>
              <a:t>C.2  </a:t>
            </a:r>
            <a:r>
              <a:rPr lang="en-GB" sz="2000" dirty="0">
                <a:solidFill>
                  <a:schemeClr val="tx1"/>
                </a:solidFill>
              </a:rPr>
              <a:t>Policy instruments and tools are more effective when they are supported by </a:t>
            </a:r>
            <a:r>
              <a:rPr lang="en-GB" sz="2000" b="1" dirty="0">
                <a:solidFill>
                  <a:schemeClr val="tx1"/>
                </a:solidFill>
              </a:rPr>
              <a:t>robust and adaptive institutions </a:t>
            </a:r>
            <a:r>
              <a:rPr lang="en-GB" sz="2000" dirty="0">
                <a:solidFill>
                  <a:schemeClr val="tx1"/>
                </a:solidFill>
              </a:rPr>
              <a:t>and are </a:t>
            </a:r>
            <a:r>
              <a:rPr lang="en-GB" sz="2000" b="1" dirty="0">
                <a:solidFill>
                  <a:schemeClr val="tx1"/>
                </a:solidFill>
              </a:rPr>
              <a:t>aligned across sectors and scales</a:t>
            </a:r>
            <a:r>
              <a:rPr lang="en-GB" sz="2000" dirty="0">
                <a:solidFill>
                  <a:schemeClr val="tx1"/>
                </a:solidFill>
              </a:rPr>
              <a:t>. Inclusive, </a:t>
            </a:r>
            <a:r>
              <a:rPr lang="en-GB" sz="2000" b="1" dirty="0">
                <a:solidFill>
                  <a:schemeClr val="tx1"/>
                </a:solidFill>
              </a:rPr>
              <a:t>participatory mechanisms </a:t>
            </a:r>
            <a:r>
              <a:rPr lang="en-GB" sz="2000" dirty="0">
                <a:solidFill>
                  <a:schemeClr val="tx1"/>
                </a:solidFill>
              </a:rPr>
              <a:t>enhance the adaptive capacity of policy instruments.</a:t>
            </a:r>
          </a:p>
          <a:p>
            <a:pPr marL="568325" lvl="0" indent="-457200" algn="l">
              <a:buSzPts val="2100"/>
            </a:pPr>
            <a:r>
              <a:rPr lang="en-GB" sz="2000" b="1" dirty="0">
                <a:solidFill>
                  <a:srgbClr val="037473"/>
                </a:solidFill>
              </a:rPr>
              <a:t>C.3  </a:t>
            </a:r>
            <a:r>
              <a:rPr lang="en-GB" sz="2000" dirty="0">
                <a:solidFill>
                  <a:schemeClr val="tx1"/>
                </a:solidFill>
              </a:rPr>
              <a:t>Effective </a:t>
            </a:r>
            <a:r>
              <a:rPr lang="en-GB" sz="2000" b="1" dirty="0">
                <a:solidFill>
                  <a:schemeClr val="tx1"/>
                </a:solidFill>
              </a:rPr>
              <a:t>monitoring</a:t>
            </a:r>
            <a:r>
              <a:rPr lang="en-GB" sz="2000" dirty="0">
                <a:solidFill>
                  <a:schemeClr val="tx1"/>
                </a:solidFill>
              </a:rPr>
              <a:t> of social, economic, and ecological outcomes supports better decision-making. Scientific evidence is often limited, and </a:t>
            </a:r>
            <a:r>
              <a:rPr lang="en-GB" sz="2000" b="1" dirty="0">
                <a:solidFill>
                  <a:schemeClr val="tx1"/>
                </a:solidFill>
              </a:rPr>
              <a:t>ILK is underutilized and undervalued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2878" y="415964"/>
            <a:ext cx="7673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n-GB" sz="2000" b="1" dirty="0">
                <a:solidFill>
                  <a:srgbClr val="03747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Key messages C</a:t>
            </a:r>
            <a:r>
              <a:rPr lang="en-GB" sz="2000" b="1" dirty="0" smtClean="0">
                <a:solidFill>
                  <a:srgbClr val="03747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GB" sz="2000" b="1" dirty="0">
                <a:solidFill>
                  <a:srgbClr val="03747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Key elements and conditions for the sustainable use of wild species</a:t>
            </a:r>
            <a:endParaRPr lang="en-GB" sz="2000" b="1" dirty="0">
              <a:solidFill>
                <a:srgbClr val="037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168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A4BF37-C88D-FE43-9DF4-B6CDB578A5C3}"/>
              </a:ext>
            </a:extLst>
          </p:cNvPr>
          <p:cNvSpPr txBox="1">
            <a:spLocks/>
          </p:cNvSpPr>
          <p:nvPr/>
        </p:nvSpPr>
        <p:spPr>
          <a:xfrm>
            <a:off x="744278" y="1302213"/>
            <a:ext cx="7846828" cy="336980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8325" lvl="0" indent="-457200" algn="l">
              <a:buSzPts val="2100"/>
            </a:pPr>
            <a:r>
              <a:rPr lang="en-US" sz="1800" b="1" dirty="0">
                <a:solidFill>
                  <a:srgbClr val="037473"/>
                </a:solidFill>
              </a:rPr>
              <a:t>D.1</a:t>
            </a:r>
            <a:r>
              <a:rPr lang="en-US" sz="1800" b="1" dirty="0">
                <a:solidFill>
                  <a:schemeClr val="tx1"/>
                </a:solidFill>
              </a:rPr>
              <a:t> 	</a:t>
            </a:r>
            <a:r>
              <a:rPr lang="en-US" sz="1800" dirty="0">
                <a:solidFill>
                  <a:schemeClr val="tx1"/>
                </a:solidFill>
              </a:rPr>
              <a:t>Sustainable use in the future is likely to be challenged by: </a:t>
            </a:r>
          </a:p>
          <a:p>
            <a:pPr marL="969963" lvl="0" indent="-230188" algn="l">
              <a:buSzPts val="21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climate change </a:t>
            </a:r>
          </a:p>
          <a:p>
            <a:pPr marL="969963" lvl="0" indent="-230188" algn="l">
              <a:buSzPts val="21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increasing demand</a:t>
            </a:r>
          </a:p>
          <a:p>
            <a:pPr marL="969963" lvl="0" indent="-230188" algn="l">
              <a:spcAft>
                <a:spcPts val="600"/>
              </a:spcAft>
              <a:buSzPts val="21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technological advances </a:t>
            </a:r>
          </a:p>
          <a:p>
            <a:pPr marL="568325" lvl="0" indent="4763" algn="l">
              <a:spcAft>
                <a:spcPts val="1200"/>
              </a:spcAft>
              <a:buSzPts val="2100"/>
            </a:pPr>
            <a:r>
              <a:rPr lang="en-US" sz="1800" dirty="0">
                <a:solidFill>
                  <a:schemeClr val="tx1"/>
                </a:solidFill>
              </a:rPr>
              <a:t>Addressing these challenges will require </a:t>
            </a:r>
            <a:r>
              <a:rPr lang="en-US" sz="1800" b="1" dirty="0">
                <a:solidFill>
                  <a:schemeClr val="tx1"/>
                </a:solidFill>
              </a:rPr>
              <a:t>transformative changes</a:t>
            </a:r>
            <a:endParaRPr lang="en-US" sz="1800" dirty="0">
              <a:solidFill>
                <a:schemeClr val="tx1"/>
              </a:solidFill>
            </a:endParaRPr>
          </a:p>
          <a:p>
            <a:pPr marL="568325" lvl="0" indent="-457200" algn="l">
              <a:spcAft>
                <a:spcPts val="1200"/>
              </a:spcAft>
              <a:buSzPts val="2100"/>
            </a:pPr>
            <a:r>
              <a:rPr lang="en-US" sz="1800" b="1" dirty="0">
                <a:solidFill>
                  <a:srgbClr val="037473"/>
                </a:solidFill>
              </a:rPr>
              <a:t>D.2</a:t>
            </a:r>
            <a:r>
              <a:rPr lang="en-US" sz="1800" b="1" dirty="0">
                <a:solidFill>
                  <a:schemeClr val="tx1"/>
                </a:solidFill>
              </a:rPr>
              <a:t>  Concerted interventions</a:t>
            </a:r>
            <a:r>
              <a:rPr lang="en-US" sz="1800" dirty="0">
                <a:solidFill>
                  <a:schemeClr val="tx1"/>
                </a:solidFill>
              </a:rPr>
              <a:t> will be needed to implement and scale-up policy actions </a:t>
            </a:r>
          </a:p>
          <a:p>
            <a:pPr marL="568325" lvl="0" indent="-457200" algn="l">
              <a:spcAft>
                <a:spcPts val="600"/>
              </a:spcAft>
              <a:buSzPts val="2100"/>
            </a:pPr>
            <a:r>
              <a:rPr lang="en-US" sz="1800" b="1" dirty="0">
                <a:solidFill>
                  <a:srgbClr val="037473"/>
                </a:solidFill>
              </a:rPr>
              <a:t>D.3 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The world is dynamic and therefore sustainable use requires: </a:t>
            </a:r>
          </a:p>
          <a:p>
            <a:pPr marL="969963" lvl="0" indent="-230188" algn="l">
              <a:spcAft>
                <a:spcPts val="600"/>
              </a:spcAft>
              <a:buSzPts val="21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constant </a:t>
            </a:r>
            <a:r>
              <a:rPr lang="en-US" sz="1800" b="1" dirty="0">
                <a:solidFill>
                  <a:schemeClr val="tx1"/>
                </a:solidFill>
              </a:rPr>
              <a:t>negotiation and adaptive management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pPr marL="969963" lvl="0" indent="-230188" algn="l">
              <a:spcAft>
                <a:spcPts val="600"/>
              </a:spcAft>
              <a:buSzPts val="21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 </a:t>
            </a:r>
            <a:r>
              <a:rPr lang="en-US" sz="1800" b="1" dirty="0">
                <a:solidFill>
                  <a:schemeClr val="tx1"/>
                </a:solidFill>
              </a:rPr>
              <a:t>common vision of sustainable use </a:t>
            </a:r>
          </a:p>
          <a:p>
            <a:pPr marL="969963" lvl="0" indent="-230188" algn="l">
              <a:spcAft>
                <a:spcPts val="600"/>
              </a:spcAft>
              <a:buSzPts val="21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transformative change </a:t>
            </a:r>
            <a:r>
              <a:rPr lang="en-US" sz="1800" dirty="0">
                <a:solidFill>
                  <a:schemeClr val="tx1"/>
                </a:solidFill>
              </a:rPr>
              <a:t>in the human-nature relationship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1111" y="158959"/>
            <a:ext cx="76731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n-GB" sz="2000" b="1" dirty="0">
                <a:solidFill>
                  <a:srgbClr val="03747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Key messages C</a:t>
            </a:r>
            <a:r>
              <a:rPr lang="en-GB" sz="2000" b="1" dirty="0" smtClean="0">
                <a:solidFill>
                  <a:srgbClr val="03747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GB" sz="2000" b="1" dirty="0">
                <a:solidFill>
                  <a:srgbClr val="03747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Pathways and levers to promote sustainable use and enhance the sustainability of the use of wild species in a </a:t>
            </a:r>
            <a:r>
              <a:rPr lang="en-GB" sz="2000" b="1" dirty="0" smtClean="0">
                <a:solidFill>
                  <a:srgbClr val="03747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dynamic </a:t>
            </a:r>
            <a:r>
              <a:rPr lang="en-GB" sz="2000" b="1" dirty="0">
                <a:solidFill>
                  <a:srgbClr val="03747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future</a:t>
            </a:r>
            <a:endParaRPr lang="en-GB" sz="2000" b="1" dirty="0">
              <a:solidFill>
                <a:srgbClr val="037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230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A4BF37-C88D-FE43-9DF4-B6CDB578A5C3}"/>
              </a:ext>
            </a:extLst>
          </p:cNvPr>
          <p:cNvSpPr txBox="1">
            <a:spLocks/>
          </p:cNvSpPr>
          <p:nvPr/>
        </p:nvSpPr>
        <p:spPr>
          <a:xfrm>
            <a:off x="744278" y="1174622"/>
            <a:ext cx="7846828" cy="336980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8325" lvl="0" indent="-457200" algn="l">
              <a:buSzPts val="2100"/>
            </a:pPr>
            <a:r>
              <a:rPr lang="en-GB" sz="2000" b="1" dirty="0" smtClean="0">
                <a:solidFill>
                  <a:srgbClr val="037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information availability and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lang="en-GB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(i.e., indicators on the social components of the use of wild species, databases on policies addressing the use of wild species, etc.)</a:t>
            </a:r>
            <a:endParaRPr lang="en-GB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8325" lvl="0" indent="-457200" algn="l">
              <a:buSzPts val="2100"/>
            </a:pPr>
            <a:r>
              <a:rPr lang="en-GB" sz="2000" b="1" dirty="0">
                <a:solidFill>
                  <a:srgbClr val="037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Assessment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methods, models and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scenarios </a:t>
            </a:r>
            <a:r>
              <a:rPr lang="en-GB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(i.e., studies on multiple knowledge systems, scenario studies on gathering, etc.)</a:t>
            </a:r>
            <a:endParaRPr lang="en-GB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8325" lvl="0" indent="-457200" algn="l">
              <a:buSzPts val="2100"/>
            </a:pPr>
            <a:r>
              <a:rPr lang="en-GB" sz="2000" b="1" dirty="0">
                <a:solidFill>
                  <a:srgbClr val="037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Indigenous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local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</a:t>
            </a:r>
            <a:r>
              <a:rPr lang="en-US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(i.e., capacity building to monitor the use wild species, methods co-developed with IPLCs, etc.)</a:t>
            </a:r>
            <a:endParaRPr lang="en-US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8325" lvl="0" indent="-457200" algn="l">
              <a:buSzPts val="2100"/>
            </a:pPr>
            <a:r>
              <a:rPr lang="en-GB" sz="2000" b="1" dirty="0">
                <a:solidFill>
                  <a:srgbClr val="037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Multiple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and interactions of uses with other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pressures </a:t>
            </a:r>
            <a:r>
              <a:rPr lang="en-GB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(i.e., interactions between social and ecological components of use of wild species, etc.)</a:t>
            </a:r>
            <a:endParaRPr lang="en-GB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8325" lvl="0" indent="-457200" algn="l">
              <a:buSzPts val="2100"/>
            </a:pPr>
            <a:r>
              <a:rPr lang="en-GB" sz="2000" b="1" dirty="0">
                <a:solidFill>
                  <a:srgbClr val="037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Practices </a:t>
            </a:r>
            <a:r>
              <a:rPr lang="en-US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i.e</a:t>
            </a:r>
            <a:r>
              <a:rPr lang="en-US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information on the trade of plants, algae and fungi, documentation about bycatch, information on harvest of edible insects, etc.)</a:t>
            </a:r>
            <a:endParaRPr lang="en-US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1111" y="389791"/>
            <a:ext cx="7673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n-GB" sz="2400" b="1" dirty="0" smtClean="0">
                <a:solidFill>
                  <a:srgbClr val="03747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Knowledge gaps identified in…</a:t>
            </a:r>
            <a:endParaRPr lang="en-GB" sz="2400" b="1" dirty="0">
              <a:solidFill>
                <a:srgbClr val="037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794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F4143FA-9F38-6C1D-70A9-FA6C80852D0C}"/>
              </a:ext>
            </a:extLst>
          </p:cNvPr>
          <p:cNvSpPr txBox="1">
            <a:spLocks/>
          </p:cNvSpPr>
          <p:nvPr/>
        </p:nvSpPr>
        <p:spPr>
          <a:xfrm>
            <a:off x="138437" y="3299666"/>
            <a:ext cx="1878496" cy="12525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1"/>
                </a:solidFill>
                <a:latin typeface="Arial"/>
              </a:defRPr>
            </a:lvl1pPr>
          </a:lstStyle>
          <a:p>
            <a:pPr algn="r">
              <a:spcBef>
                <a:spcPct val="0"/>
              </a:spcBef>
              <a:defRPr/>
            </a:pPr>
            <a:r>
              <a:rPr lang="en-US" sz="9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</a:t>
            </a:r>
            <a:r>
              <a:rPr lang="en-US" sz="9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lang="en-US" sz="96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030CEC-3B49-1B8E-03DA-A58E9B8F6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195" y="3721754"/>
            <a:ext cx="3859568" cy="602153"/>
          </a:xfrm>
        </p:spPr>
        <p:txBody>
          <a:bodyPr anchor="t"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impacts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Une image contenant herbe, ciel, extérieur, mammifère&#10;&#10;Description générée automatiquement">
            <a:extLst>
              <a:ext uri="{FF2B5EF4-FFF2-40B4-BE49-F238E27FC236}">
                <a16:creationId xmlns:a16="http://schemas.microsoft.com/office/drawing/2014/main" id="{2485645B-902B-C06B-B9C5-D735B70EE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300" y="0"/>
            <a:ext cx="54737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82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A4BF37-C88D-FE43-9DF4-B6CDB578A5C3}"/>
              </a:ext>
            </a:extLst>
          </p:cNvPr>
          <p:cNvSpPr txBox="1">
            <a:spLocks/>
          </p:cNvSpPr>
          <p:nvPr/>
        </p:nvSpPr>
        <p:spPr>
          <a:xfrm>
            <a:off x="744278" y="1174622"/>
            <a:ext cx="7846828" cy="336980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GB" sz="2000" b="1" dirty="0" smtClean="0">
                <a:solidFill>
                  <a:srgbClr val="70A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best-available </a:t>
            </a:r>
            <a:r>
              <a:rPr lang="en-GB" sz="2000" b="1" dirty="0">
                <a:solidFill>
                  <a:srgbClr val="70A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evidence, analysis and </a:t>
            </a:r>
            <a:r>
              <a:rPr lang="en-GB" sz="2000" b="1" dirty="0" smtClean="0">
                <a:solidFill>
                  <a:srgbClr val="70A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makers</a:t>
            </a:r>
            <a:endParaRPr lang="fr-F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Contribute to the work of the </a:t>
            </a:r>
            <a:r>
              <a:rPr lang="en-GB" sz="2000" b="1" dirty="0">
                <a:solidFill>
                  <a:srgbClr val="70A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 on Biological Diversity (CBD)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</a:t>
            </a:r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upport the implementation 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of </a:t>
            </a:r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post-2020 </a:t>
            </a:r>
            <a:r>
              <a:rPr lang="en-GB" sz="2000" b="1" dirty="0">
                <a:solidFill>
                  <a:srgbClr val="70A6A4"/>
                </a:solidFill>
                <a:latin typeface="Arial"/>
                <a:cs typeface="Arial"/>
              </a:rPr>
              <a:t>global biodiversity framework</a:t>
            </a:r>
          </a:p>
          <a:p>
            <a:pPr marL="285750" indent="-28575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Contribute to </a:t>
            </a:r>
            <a:r>
              <a:rPr lang="en-GB" sz="2000" b="1" dirty="0">
                <a:solidFill>
                  <a:srgbClr val="70A6A4"/>
                </a:solidFill>
                <a:latin typeface="Arial"/>
                <a:cs typeface="Arial"/>
              </a:rPr>
              <a:t>CITES’ goal of ensuring international trade in wild species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does not threaten their survival in the wild</a:t>
            </a:r>
            <a:endParaRPr lang="fr-FR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lvl="0" indent="-28575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implementation of the </a:t>
            </a:r>
            <a:r>
              <a:rPr lang="en-GB" sz="2000" b="1" dirty="0">
                <a:solidFill>
                  <a:srgbClr val="70A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Development Goals 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312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609375F-EED4-CA5A-B21F-92B851D8BDB8}"/>
              </a:ext>
            </a:extLst>
          </p:cNvPr>
          <p:cNvSpPr txBox="1">
            <a:spLocks/>
          </p:cNvSpPr>
          <p:nvPr/>
        </p:nvSpPr>
        <p:spPr>
          <a:xfrm>
            <a:off x="-350661" y="3225800"/>
            <a:ext cx="1878496" cy="12525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1"/>
                </a:solidFill>
                <a:latin typeface="Arial"/>
              </a:defRPr>
            </a:lvl1pPr>
          </a:lstStyle>
          <a:p>
            <a:pPr algn="r">
              <a:spcBef>
                <a:spcPct val="0"/>
              </a:spcBef>
              <a:defRPr/>
            </a:pPr>
            <a:r>
              <a:rPr lang="en-US" sz="9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</a:t>
            </a:r>
            <a:r>
              <a:rPr lang="en-US" sz="9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lang="en-US" sz="96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78562D9-6B9B-F3B7-F129-CF980338A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798" y="3747478"/>
            <a:ext cx="6928833" cy="898910"/>
          </a:xfrm>
        </p:spPr>
        <p:txBody>
          <a:bodyPr anchor="t"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Helvetica LT Std" pitchFamily="2" charset="0"/>
              </a:rPr>
              <a:t>Why is this assessment important</a:t>
            </a:r>
            <a:endParaRPr lang="en-US" sz="3200" b="1" dirty="0">
              <a:solidFill>
                <a:schemeClr val="bg1"/>
              </a:solidFill>
              <a:latin typeface="Helvetica LT Std" pitchFamily="2" charset="0"/>
            </a:endParaRPr>
          </a:p>
        </p:txBody>
      </p:sp>
      <p:pic>
        <p:nvPicPr>
          <p:cNvPr id="4" name="Image 3" descr="Une image contenant extérieur, ciel, eau, bateau&#10;&#10;Description générée automatiquement">
            <a:extLst>
              <a:ext uri="{FF2B5EF4-FFF2-40B4-BE49-F238E27FC236}">
                <a16:creationId xmlns:a16="http://schemas.microsoft.com/office/drawing/2014/main" id="{8BC44AA6-B386-3261-5EB9-EED5E30BB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300" y="0"/>
            <a:ext cx="54737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93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F4143FA-9F38-6C1D-70A9-FA6C80852D0C}"/>
              </a:ext>
            </a:extLst>
          </p:cNvPr>
          <p:cNvSpPr txBox="1">
            <a:spLocks/>
          </p:cNvSpPr>
          <p:nvPr/>
        </p:nvSpPr>
        <p:spPr>
          <a:xfrm>
            <a:off x="-456986" y="3198037"/>
            <a:ext cx="1878496" cy="12525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1"/>
                </a:solidFill>
                <a:latin typeface="Arial"/>
              </a:defRPr>
            </a:lvl1pPr>
          </a:lstStyle>
          <a:p>
            <a:pPr algn="r">
              <a:spcBef>
                <a:spcPct val="0"/>
              </a:spcBef>
              <a:defRPr/>
            </a:pPr>
            <a:r>
              <a:rPr lang="en-US" sz="9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</a:t>
            </a:r>
            <a:r>
              <a:rPr lang="en-US" sz="9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lang="en-US" sz="96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030CEC-3B49-1B8E-03DA-A58E9B8F6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510" y="3721754"/>
            <a:ext cx="6857949" cy="898910"/>
          </a:xfrm>
        </p:spPr>
        <p:txBody>
          <a:bodyPr anchor="t">
            <a:no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 Team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Une image contenant arbre, extérieur, personne, herbe&#10;&#10;Description générée automatiquement">
            <a:extLst>
              <a:ext uri="{FF2B5EF4-FFF2-40B4-BE49-F238E27FC236}">
                <a16:creationId xmlns:a16="http://schemas.microsoft.com/office/drawing/2014/main" id="{C51A60C9-45CC-E462-09EB-3F9CF3B20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300" y="0"/>
            <a:ext cx="54737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29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BA4BF37-C88D-FE43-9DF4-B6CDB578A5C3}"/>
              </a:ext>
            </a:extLst>
          </p:cNvPr>
          <p:cNvSpPr txBox="1">
            <a:spLocks/>
          </p:cNvSpPr>
          <p:nvPr/>
        </p:nvSpPr>
        <p:spPr>
          <a:xfrm>
            <a:off x="1153200" y="3013949"/>
            <a:ext cx="7437907" cy="187920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>
                <a:solidFill>
                  <a:srgbClr val="70A6A4"/>
                </a:solidFill>
                <a:latin typeface="Arial"/>
                <a:cs typeface="Arial"/>
              </a:rPr>
              <a:t>Multidisciplinary teamwork</a:t>
            </a:r>
          </a:p>
          <a:p>
            <a:pPr marL="746125" lvl="1" indent="-34290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85 interdisciplinary 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experts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and more than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200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contributing authors </a:t>
            </a:r>
            <a:endParaRPr lang="en-GB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746125" lvl="1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Natural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and social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scientists</a:t>
            </a:r>
            <a:endParaRPr lang="en-GB" sz="1600" b="1" dirty="0">
              <a:solidFill>
                <a:srgbClr val="6E95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3225" lvl="1"/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600" b="1" dirty="0" smtClean="0">
                <a:solidFill>
                  <a:srgbClr val="70A6A4"/>
                </a:solidFill>
                <a:latin typeface="Arial"/>
                <a:cs typeface="Arial"/>
              </a:rPr>
              <a:t>Diverse </a:t>
            </a:r>
            <a:r>
              <a:rPr lang="en-GB" sz="1600" b="1" dirty="0">
                <a:solidFill>
                  <a:srgbClr val="70A6A4"/>
                </a:solidFill>
                <a:latin typeface="Arial"/>
                <a:cs typeface="Arial"/>
              </a:rPr>
              <a:t>knowledge sources</a:t>
            </a:r>
          </a:p>
          <a:p>
            <a:pPr marL="746125" lvl="1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Literature review: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peer-reviewed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and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grey literature</a:t>
            </a:r>
          </a:p>
          <a:p>
            <a:pPr marL="746125" lvl="1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Indigenous and local knowledge</a:t>
            </a:r>
          </a:p>
          <a:p>
            <a:pPr marL="746125" lvl="1" indent="-34290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Draws on </a:t>
            </a:r>
            <a:r>
              <a:rPr lang="hr-H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more than 6,200 </a:t>
            </a:r>
            <a:r>
              <a:rPr lang="hr-H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references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" t="32523" b="11112"/>
          <a:stretch/>
        </p:blipFill>
        <p:spPr>
          <a:xfrm>
            <a:off x="1514983" y="163033"/>
            <a:ext cx="6168814" cy="266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50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B2DE7DDB-9361-0D4C-9BCD-107ADFE6D394}"/>
              </a:ext>
            </a:extLst>
          </p:cNvPr>
          <p:cNvSpPr txBox="1"/>
          <p:nvPr/>
        </p:nvSpPr>
        <p:spPr>
          <a:xfrm>
            <a:off x="5452928" y="273531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8A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Merci!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6EA3064-81A4-867E-7B5A-A9FACBF1ADA1}"/>
              </a:ext>
            </a:extLst>
          </p:cNvPr>
          <p:cNvSpPr txBox="1"/>
          <p:nvPr/>
        </p:nvSpPr>
        <p:spPr>
          <a:xfrm>
            <a:off x="6223490" y="2273645"/>
            <a:ext cx="1833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8A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¡Gracias!</a:t>
            </a:r>
            <a:endParaRPr lang="fr-FR" sz="2400" dirty="0">
              <a:solidFill>
                <a:srgbClr val="8A9C9C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32631AF-C772-96FA-93FE-A512EF5BA7E3}"/>
              </a:ext>
            </a:extLst>
          </p:cNvPr>
          <p:cNvSpPr txBox="1"/>
          <p:nvPr/>
        </p:nvSpPr>
        <p:spPr>
          <a:xfrm>
            <a:off x="5319363" y="1747377"/>
            <a:ext cx="2301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8A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fr-FR" sz="2400" b="1" dirty="0">
                <a:solidFill>
                  <a:srgbClr val="8A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8A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FR" sz="2400" b="1" dirty="0">
                <a:solidFill>
                  <a:srgbClr val="8A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fr-FR" sz="2400" dirty="0">
              <a:solidFill>
                <a:srgbClr val="8A9C9C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4365BEA-6939-479B-E166-A5EBC65A1E61}"/>
              </a:ext>
            </a:extLst>
          </p:cNvPr>
          <p:cNvSpPr txBox="1"/>
          <p:nvPr/>
        </p:nvSpPr>
        <p:spPr>
          <a:xfrm>
            <a:off x="2664350" y="3320086"/>
            <a:ext cx="38057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FR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SustainableUse</a:t>
            </a:r>
            <a: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02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BA4BF37-C88D-FE43-9DF4-B6CDB578A5C3}"/>
              </a:ext>
            </a:extLst>
          </p:cNvPr>
          <p:cNvSpPr txBox="1">
            <a:spLocks/>
          </p:cNvSpPr>
          <p:nvPr/>
        </p:nvSpPr>
        <p:spPr>
          <a:xfrm>
            <a:off x="815164" y="1584708"/>
            <a:ext cx="8172893" cy="333462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b="1" dirty="0">
                <a:solidFill>
                  <a:srgbClr val="70A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50,000 Wild Species 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Needs of Billions Worldwide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Experts Offer Options to Ensure Sustainable 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b="1" dirty="0">
                <a:solidFill>
                  <a:srgbClr val="70A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in 5 People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Rely on Wild Species for Income &amp;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en-US" sz="2400" b="1" dirty="0" smtClean="0">
                <a:solidFill>
                  <a:srgbClr val="70A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2400" b="1" dirty="0">
                <a:solidFill>
                  <a:srgbClr val="70A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10,000 Wild Species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Harvested for </a:t>
            </a:r>
            <a:r>
              <a:rPr lang="en-US" sz="2400" b="1" dirty="0">
                <a:solidFill>
                  <a:srgbClr val="70A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</a:t>
            </a:r>
            <a:r>
              <a:rPr lang="en-US" sz="2400" b="1" dirty="0" smtClean="0">
                <a:solidFill>
                  <a:srgbClr val="70A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</a:p>
          <a:p>
            <a:pPr algn="l"/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b="1" dirty="0" smtClean="0">
                <a:solidFill>
                  <a:srgbClr val="70A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 </a:t>
            </a:r>
            <a:r>
              <a:rPr lang="en-US" sz="2400" b="1" dirty="0">
                <a:solidFill>
                  <a:srgbClr val="70A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Billion </a:t>
            </a:r>
            <a:r>
              <a:rPr lang="en-US" sz="2400" b="1" dirty="0" smtClean="0">
                <a:solidFill>
                  <a:srgbClr val="70A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3) Depend on </a:t>
            </a:r>
            <a:r>
              <a:rPr lang="en-US" sz="2400" b="1" dirty="0">
                <a:solidFill>
                  <a:srgbClr val="70A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Wood for </a:t>
            </a:r>
            <a:r>
              <a:rPr lang="en-US" sz="2400" b="1" dirty="0" smtClean="0">
                <a:solidFill>
                  <a:srgbClr val="70A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Cooking</a:t>
            </a:r>
            <a:endParaRPr lang="en-GB" sz="2000" b="1" dirty="0">
              <a:solidFill>
                <a:srgbClr val="70A6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8975" lvl="1">
              <a:buFont typeface="+mj-lt"/>
              <a:buAutoNum type="arabicPeriod"/>
            </a:pPr>
            <a:endParaRPr lang="en-GB" b="1" dirty="0">
              <a:solidFill>
                <a:srgbClr val="6E95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96" y="218572"/>
            <a:ext cx="1016994" cy="11098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37" y="451286"/>
            <a:ext cx="1194355" cy="96824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139" y="367664"/>
            <a:ext cx="1062926" cy="101836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545" y="451286"/>
            <a:ext cx="1267175" cy="93474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518" y="425302"/>
            <a:ext cx="1189380" cy="90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68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1728956-1EAE-3846-BCD9-A73A00561A32}"/>
              </a:ext>
            </a:extLst>
          </p:cNvPr>
          <p:cNvSpPr txBox="1">
            <a:spLocks/>
          </p:cNvSpPr>
          <p:nvPr/>
        </p:nvSpPr>
        <p:spPr>
          <a:xfrm>
            <a:off x="762001" y="235520"/>
            <a:ext cx="7453423" cy="494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rgbClr val="41510D"/>
                </a:solidFill>
                <a:latin typeface="Arial"/>
                <a:ea typeface="+mj-ea"/>
                <a:cs typeface="Calibri (Headings)"/>
              </a:defRPr>
            </a:lvl1pPr>
          </a:lstStyle>
          <a:p>
            <a:pPr algn="ctr"/>
            <a:r>
              <a:rPr lang="en-GB" sz="2400" b="1" dirty="0">
                <a:solidFill>
                  <a:srgbClr val="4A928F"/>
                </a:solidFill>
              </a:rPr>
              <a:t>Describes the diverse uses of wild species </a:t>
            </a:r>
            <a:endParaRPr lang="en-GB" sz="2400" b="1" dirty="0" smtClean="0">
              <a:solidFill>
                <a:srgbClr val="4A928F"/>
              </a:solidFill>
            </a:endParaRPr>
          </a:p>
          <a:p>
            <a:pPr algn="ctr"/>
            <a:r>
              <a:rPr lang="en-GB" sz="2400" b="1" dirty="0" smtClean="0">
                <a:solidFill>
                  <a:srgbClr val="4A928F"/>
                </a:solidFill>
              </a:rPr>
              <a:t>and </a:t>
            </a:r>
            <a:r>
              <a:rPr lang="en-GB" sz="2400" b="1" dirty="0">
                <a:solidFill>
                  <a:srgbClr val="4A928F"/>
                </a:solidFill>
              </a:rPr>
              <a:t>associated practices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877843"/>
            <a:ext cx="5760720" cy="413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16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1728956-1EAE-3846-BCD9-A73A00561A32}"/>
              </a:ext>
            </a:extLst>
          </p:cNvPr>
          <p:cNvSpPr txBox="1">
            <a:spLocks/>
          </p:cNvSpPr>
          <p:nvPr/>
        </p:nvSpPr>
        <p:spPr>
          <a:xfrm>
            <a:off x="762001" y="235520"/>
            <a:ext cx="7453423" cy="494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rgbClr val="41510D"/>
                </a:solidFill>
                <a:latin typeface="Arial"/>
                <a:ea typeface="+mj-ea"/>
                <a:cs typeface="Calibri (Headings)"/>
              </a:defRPr>
            </a:lvl1pPr>
          </a:lstStyle>
          <a:p>
            <a:r>
              <a:rPr lang="en-GB" sz="2400" dirty="0">
                <a:solidFill>
                  <a:srgbClr val="4A9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Explores what ‘sustainable use’ entails and how it relates to the UN Sustainable Development Goals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122" y="893134"/>
            <a:ext cx="5311180" cy="414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43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1728956-1EAE-3846-BCD9-A73A00561A32}"/>
              </a:ext>
            </a:extLst>
          </p:cNvPr>
          <p:cNvSpPr txBox="1">
            <a:spLocks/>
          </p:cNvSpPr>
          <p:nvPr/>
        </p:nvSpPr>
        <p:spPr>
          <a:xfrm>
            <a:off x="5316278" y="1242069"/>
            <a:ext cx="4302639" cy="494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rgbClr val="41510D"/>
                </a:solidFill>
                <a:latin typeface="Arial"/>
                <a:ea typeface="+mj-ea"/>
                <a:cs typeface="Calibri (Headings)"/>
              </a:defRPr>
            </a:lvl1pPr>
          </a:lstStyle>
          <a:p>
            <a:r>
              <a:rPr lang="fr-FR" sz="2400" b="1" dirty="0" err="1" smtClean="0">
                <a:solidFill>
                  <a:srgbClr val="4A9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</a:t>
            </a:r>
            <a:r>
              <a:rPr lang="fr-FR" sz="2400" b="1" dirty="0" smtClean="0">
                <a:solidFill>
                  <a:srgbClr val="4A9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hr-HR" sz="2400" b="1" dirty="0" smtClean="0">
                <a:solidFill>
                  <a:srgbClr val="4A9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tatus </a:t>
            </a:r>
            <a:r>
              <a:rPr lang="hr-HR" sz="2400" b="1" dirty="0">
                <a:solidFill>
                  <a:srgbClr val="4A9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trends in the use of wild species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7" t="86959"/>
          <a:stretch/>
        </p:blipFill>
        <p:spPr>
          <a:xfrm>
            <a:off x="5013916" y="2613419"/>
            <a:ext cx="3961257" cy="89532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70"/>
          <a:stretch/>
        </p:blipFill>
        <p:spPr>
          <a:xfrm>
            <a:off x="175290" y="28352"/>
            <a:ext cx="4709706" cy="508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68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1728956-1EAE-3846-BCD9-A73A00561A32}"/>
              </a:ext>
            </a:extLst>
          </p:cNvPr>
          <p:cNvSpPr txBox="1">
            <a:spLocks/>
          </p:cNvSpPr>
          <p:nvPr/>
        </p:nvSpPr>
        <p:spPr>
          <a:xfrm>
            <a:off x="6237766" y="1832008"/>
            <a:ext cx="2835347" cy="494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rgbClr val="41510D"/>
                </a:solidFill>
                <a:latin typeface="Arial"/>
                <a:ea typeface="+mj-ea"/>
                <a:cs typeface="Calibri (Headings)"/>
              </a:defRPr>
            </a:lvl1pPr>
          </a:lstStyle>
          <a:p>
            <a:r>
              <a:rPr lang="fr-FR" sz="2400" b="1" dirty="0" err="1" smtClean="0">
                <a:solidFill>
                  <a:srgbClr val="4A9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</a:t>
            </a:r>
            <a:r>
              <a:rPr lang="fr-FR" sz="2400" b="1" dirty="0" smtClean="0">
                <a:solidFill>
                  <a:srgbClr val="4A9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2400" b="1" dirty="0" smtClean="0">
                <a:solidFill>
                  <a:srgbClr val="4A9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r-HR" sz="2400" b="1" dirty="0" smtClean="0">
                <a:solidFill>
                  <a:srgbClr val="4A9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tatus </a:t>
            </a:r>
            <a:r>
              <a:rPr lang="hr-HR" sz="2400" b="1" dirty="0">
                <a:solidFill>
                  <a:srgbClr val="4A9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hr-HR" sz="2400" b="1" dirty="0" smtClean="0">
                <a:solidFill>
                  <a:srgbClr val="4A9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</a:t>
            </a:r>
            <a:endParaRPr lang="fr-FR" sz="2400" b="1" dirty="0" smtClean="0">
              <a:solidFill>
                <a:srgbClr val="4A92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400" b="1" dirty="0" smtClean="0">
                <a:solidFill>
                  <a:srgbClr val="4A9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sz="2400" b="1" dirty="0">
                <a:solidFill>
                  <a:srgbClr val="4A9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the use </a:t>
            </a:r>
            <a:endParaRPr lang="fr-FR" sz="2400" b="1" dirty="0" smtClean="0">
              <a:solidFill>
                <a:srgbClr val="4A92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400" b="1" dirty="0" smtClean="0">
                <a:solidFill>
                  <a:srgbClr val="4A9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hr-HR" sz="2400" b="1" dirty="0">
                <a:solidFill>
                  <a:srgbClr val="4A9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wild species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89" y="142441"/>
            <a:ext cx="5760720" cy="478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31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1728956-1EAE-3846-BCD9-A73A00561A32}"/>
              </a:ext>
            </a:extLst>
          </p:cNvPr>
          <p:cNvSpPr txBox="1">
            <a:spLocks/>
          </p:cNvSpPr>
          <p:nvPr/>
        </p:nvSpPr>
        <p:spPr>
          <a:xfrm>
            <a:off x="659219" y="270189"/>
            <a:ext cx="8052390" cy="494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rgbClr val="41510D"/>
                </a:solidFill>
                <a:latin typeface="Arial"/>
                <a:ea typeface="+mj-ea"/>
                <a:cs typeface="Calibri (Headings)"/>
              </a:defRPr>
            </a:lvl1pPr>
          </a:lstStyle>
          <a:p>
            <a:pPr algn="ctr"/>
            <a:r>
              <a:rPr lang="hr-HR" sz="2400" dirty="0">
                <a:solidFill>
                  <a:srgbClr val="4A928F"/>
                </a:solidFill>
                <a:cs typeface="Arial"/>
              </a:rPr>
              <a:t>Identifies the environmental and social drivers that enhance or undermine the sustainability of use</a:t>
            </a:r>
            <a:endParaRPr lang="hr-HR" sz="2400" b="1" dirty="0">
              <a:solidFill>
                <a:srgbClr val="4A92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714" y="1070809"/>
            <a:ext cx="86903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70A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drivers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such as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climate change, pollution and invasive alien species impact the abundance and distribution of wild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A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trade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wild species is a major driver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has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expanded substantially over the past 40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70A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Illegal </a:t>
            </a:r>
            <a:r>
              <a:rPr lang="en-US" b="1" dirty="0">
                <a:solidFill>
                  <a:srgbClr val="70A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harvesting and trade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wild species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involves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numerous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species and 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solidFill>
                  <a:srgbClr val="70A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largest class of illegal trade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Lack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attention to </a:t>
            </a:r>
            <a:r>
              <a:rPr lang="en-US" b="1" dirty="0" smtClean="0">
                <a:solidFill>
                  <a:srgbClr val="70A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dirty="0" smtClean="0">
                <a:solidFill>
                  <a:srgbClr val="70A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equitable distribution </a:t>
            </a:r>
            <a:r>
              <a:rPr lang="en-US" b="1" dirty="0">
                <a:solidFill>
                  <a:srgbClr val="70A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costs and </a:t>
            </a:r>
            <a:r>
              <a:rPr lang="en-US" b="1" dirty="0" smtClean="0">
                <a:solidFill>
                  <a:srgbClr val="70A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undermine the sustainability of use</a:t>
            </a:r>
            <a:endParaRPr lang="en-US" dirty="0">
              <a:solidFill>
                <a:srgbClr val="70A6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70A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</a:t>
            </a:r>
            <a:r>
              <a:rPr lang="en-US" b="1" dirty="0">
                <a:solidFill>
                  <a:srgbClr val="70A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governance, institutions, education and public awareness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promote positive outcomes and mitigate negative impacts </a:t>
            </a:r>
          </a:p>
        </p:txBody>
      </p:sp>
    </p:spTree>
    <p:extLst>
      <p:ext uri="{BB962C8B-B14F-4D97-AF65-F5344CB8AC3E}">
        <p14:creationId xmlns:p14="http://schemas.microsoft.com/office/powerpoint/2010/main" val="1683694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1728956-1EAE-3846-BCD9-A73A00561A32}"/>
              </a:ext>
            </a:extLst>
          </p:cNvPr>
          <p:cNvSpPr txBox="1">
            <a:spLocks/>
          </p:cNvSpPr>
          <p:nvPr/>
        </p:nvSpPr>
        <p:spPr>
          <a:xfrm>
            <a:off x="659219" y="291454"/>
            <a:ext cx="8052390" cy="494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rgbClr val="41510D"/>
                </a:solidFill>
                <a:latin typeface="Arial"/>
                <a:ea typeface="+mj-ea"/>
                <a:cs typeface="Calibri (Headings)"/>
              </a:defRPr>
            </a:lvl1pPr>
          </a:lstStyle>
          <a:p>
            <a:pPr algn="ctr"/>
            <a:r>
              <a:rPr lang="fr-FR" sz="2400" dirty="0">
                <a:solidFill>
                  <a:srgbClr val="4A928F"/>
                </a:solidFill>
                <a:cs typeface="Arial"/>
              </a:rPr>
              <a:t>Identifies</a:t>
            </a:r>
            <a:r>
              <a:rPr lang="hr-HR" sz="2400" dirty="0">
                <a:solidFill>
                  <a:srgbClr val="4A928F"/>
                </a:solidFill>
                <a:cs typeface="Arial"/>
              </a:rPr>
              <a:t> policy options &amp; enabling conditions for sustainable use from national to global scales</a:t>
            </a:r>
            <a:endParaRPr lang="fr-FR" sz="2400" dirty="0">
              <a:solidFill>
                <a:srgbClr val="4A928F"/>
              </a:solidFill>
              <a:cs typeface="Arial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83" y="1006094"/>
            <a:ext cx="6782861" cy="402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391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8aa3a5b-f132-49e0-8c16-b529a19cb925" xsi:nil="true"/>
    <lcf76f155ced4ddcb4097134ff3c332f xmlns="c3f058fd-9b04-4297-8a0a-63a575bf11d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4918A7B7F7F4FA0B99322CDEA3BB7" ma:contentTypeVersion="17" ma:contentTypeDescription="Crée un document." ma:contentTypeScope="" ma:versionID="21597a863b9c064b8829dd7c83c803ee">
  <xsd:schema xmlns:xsd="http://www.w3.org/2001/XMLSchema" xmlns:xs="http://www.w3.org/2001/XMLSchema" xmlns:p="http://schemas.microsoft.com/office/2006/metadata/properties" xmlns:ns2="c3f058fd-9b04-4297-8a0a-63a575bf11de" xmlns:ns3="e8aa3a5b-f132-49e0-8c16-b529a19cb925" targetNamespace="http://schemas.microsoft.com/office/2006/metadata/properties" ma:root="true" ma:fieldsID="8c40d9d82c5e9198ee1919144890af90" ns2:_="" ns3:_="">
    <xsd:import namespace="c3f058fd-9b04-4297-8a0a-63a575bf11de"/>
    <xsd:import namespace="e8aa3a5b-f132-49e0-8c16-b529a19cb9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f058fd-9b04-4297-8a0a-63a575bf11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c8a7ca8c-54c8-401e-a267-c438f41c72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aa3a5b-f132-49e0-8c16-b529a19cb92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5a05f37-b432-42aa-b6dc-0f2749524ad8}" ma:internalName="TaxCatchAll" ma:showField="CatchAllData" ma:web="e8aa3a5b-f132-49e0-8c16-b529a19cb9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EAACEC-A601-480E-A66E-B5DDD6A3EE41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e8aa3a5b-f132-49e0-8c16-b529a19cb925"/>
    <ds:schemaRef ds:uri="c3f058fd-9b04-4297-8a0a-63a575bf11d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6301015-B404-4B0E-9E6A-5FC02DA285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480EED-EDBB-4BDC-8165-3D10BAA7E0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f058fd-9b04-4297-8a0a-63a575bf11de"/>
    <ds:schemaRef ds:uri="e8aa3a5b-f132-49e0-8c16-b529a19cb9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1105</TotalTime>
  <Words>906</Words>
  <Application>Microsoft Office PowerPoint</Application>
  <PresentationFormat>Affichage à l'écran (16:9)</PresentationFormat>
  <Paragraphs>104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(Headings)</vt:lpstr>
      <vt:lpstr>Calibri Light</vt:lpstr>
      <vt:lpstr>Helvetica LT Std</vt:lpstr>
      <vt:lpstr>Thème Office</vt:lpstr>
      <vt:lpstr>Présentation PowerPoint</vt:lpstr>
      <vt:lpstr>Why is this assessment important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The summary for policymakers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Expected impacts</vt:lpstr>
      <vt:lpstr>Présentation PowerPoint</vt:lpstr>
      <vt:lpstr>The Sustainable Use Team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Event/subject Title Here Event/Subject Subtitle Here   VENUE AND DATE HERE __________</dc:title>
  <dc:creator>Maro Haas</dc:creator>
  <cp:lastModifiedBy>Marie-Claire DANNER</cp:lastModifiedBy>
  <cp:revision>54</cp:revision>
  <dcterms:created xsi:type="dcterms:W3CDTF">2021-12-06T16:36:41Z</dcterms:created>
  <dcterms:modified xsi:type="dcterms:W3CDTF">2022-09-30T15:59:42Z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0x01010091A4918A7B7F7F4FA0B99322CDEA3BB7</vt:lpwstr>
  </property>
  <property fmtid="{D5CDD505-2E9C-101B-9397-08002B2CF9AE}" pid="3" name="MediaServiceImageTags">
    <vt:lpwstr/>
  </property>
</Properties>
</file>